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7" r:id="rId2"/>
  </p:sldIdLst>
  <p:sldSz cx="30275213" cy="21383625"/>
  <p:notesSz cx="6858000" cy="9144000"/>
  <p:defaultTextStyle>
    <a:defPPr>
      <a:defRPr lang="en-US"/>
    </a:defPPr>
    <a:lvl1pPr marL="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1pPr>
    <a:lvl2pPr marL="1239806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2pPr>
    <a:lvl3pPr marL="2479613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3pPr>
    <a:lvl4pPr marL="3719421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4pPr>
    <a:lvl5pPr marL="4959228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5pPr>
    <a:lvl6pPr marL="6199034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6pPr>
    <a:lvl7pPr marL="743884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7pPr>
    <a:lvl8pPr marL="8678647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8pPr>
    <a:lvl9pPr marL="9918455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22" d="100"/>
          <a:sy n="22" d="100"/>
        </p:scale>
        <p:origin x="11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F41-8F1D-4DB5-9ED6-9A8B53D38A6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A21D3-0758-4B08-8BF3-AA7196AA5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32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3506348"/>
            <a:ext cx="22706410" cy="7444669"/>
          </a:xfrm>
        </p:spPr>
        <p:txBody>
          <a:bodyPr anchor="b">
            <a:normAutofit/>
          </a:bodyPr>
          <a:lstStyle>
            <a:lvl1pPr algn="ctr">
              <a:defRPr sz="198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7"/>
            <a:ext cx="22706410" cy="5162758"/>
          </a:xfrm>
        </p:spPr>
        <p:txBody>
          <a:bodyPr>
            <a:normAutofit/>
          </a:bodyPr>
          <a:lstStyle>
            <a:lvl1pPr marL="0" indent="0" algn="ctr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 algn="ctr">
              <a:buNone/>
              <a:defRPr sz="9271"/>
            </a:lvl2pPr>
            <a:lvl3pPr marL="3027442" indent="0" algn="ctr">
              <a:buNone/>
              <a:defRPr sz="7947"/>
            </a:lvl3pPr>
            <a:lvl4pPr marL="4541163" indent="0" algn="ctr">
              <a:buNone/>
              <a:defRPr sz="6622"/>
            </a:lvl4pPr>
            <a:lvl5pPr marL="6054884" indent="0" algn="ctr">
              <a:buNone/>
              <a:defRPr sz="6622"/>
            </a:lvl5pPr>
            <a:lvl6pPr marL="7568605" indent="0" algn="ctr">
              <a:buNone/>
              <a:defRPr sz="6622"/>
            </a:lvl6pPr>
            <a:lvl7pPr marL="9082324" indent="0" algn="ctr">
              <a:buNone/>
              <a:defRPr sz="6622"/>
            </a:lvl7pPr>
            <a:lvl8pPr marL="10596045" indent="0" algn="ctr">
              <a:buNone/>
              <a:defRPr sz="6622"/>
            </a:lvl8pPr>
            <a:lvl9pPr marL="12109766" indent="0" algn="ctr">
              <a:buNone/>
              <a:defRPr sz="662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7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5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2" y="1123636"/>
            <a:ext cx="6528093" cy="181216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6" y="1123629"/>
            <a:ext cx="19205838" cy="181216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8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5" y="5339435"/>
            <a:ext cx="26112372" cy="8890225"/>
          </a:xfrm>
        </p:spPr>
        <p:txBody>
          <a:bodyPr anchor="b">
            <a:normAutofit/>
          </a:bodyPr>
          <a:lstStyle>
            <a:lvl1pPr>
              <a:defRPr sz="1986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5" y="14195365"/>
            <a:ext cx="26112372" cy="4677667"/>
          </a:xfrm>
        </p:spPr>
        <p:txBody>
          <a:bodyPr anchor="t">
            <a:normAutofit/>
          </a:bodyPr>
          <a:lstStyle>
            <a:lvl1pPr marL="0" indent="0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>
              <a:buNone/>
              <a:defRPr sz="5959">
                <a:solidFill>
                  <a:schemeClr val="tx1">
                    <a:tint val="75000"/>
                  </a:schemeClr>
                </a:solidFill>
              </a:defRPr>
            </a:lvl2pPr>
            <a:lvl3pPr marL="3027442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3pPr>
            <a:lvl4pPr marL="4541163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88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60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32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04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766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0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8622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7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244109"/>
            <a:ext cx="12803892" cy="257457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8622" y="7818688"/>
            <a:ext cx="12803892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32" y="5244111"/>
            <a:ext cx="12866967" cy="257457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32" y="7818688"/>
            <a:ext cx="12866967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2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4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7"/>
            <a:ext cx="9763756" cy="4989504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>
              <a:defRPr sz="10594"/>
            </a:lvl1pPr>
            <a:lvl2pPr>
              <a:defRPr sz="9271"/>
            </a:lvl2pPr>
            <a:lvl3pPr>
              <a:defRPr sz="7947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6"/>
            <a:ext cx="9763756" cy="1187979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5"/>
            <a:ext cx="9763756" cy="4989512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 marL="0" indent="0">
              <a:buNone/>
              <a:defRPr sz="10594"/>
            </a:lvl1pPr>
            <a:lvl2pPr marL="1513721" indent="0">
              <a:buNone/>
              <a:defRPr sz="9271"/>
            </a:lvl2pPr>
            <a:lvl3pPr marL="3027442" indent="0">
              <a:buNone/>
              <a:defRPr sz="7947"/>
            </a:lvl3pPr>
            <a:lvl4pPr marL="4541163" indent="0">
              <a:buNone/>
              <a:defRPr sz="6622"/>
            </a:lvl4pPr>
            <a:lvl5pPr marL="6054884" indent="0">
              <a:buNone/>
              <a:defRPr sz="6622"/>
            </a:lvl5pPr>
            <a:lvl6pPr marL="7568605" indent="0">
              <a:buNone/>
              <a:defRPr sz="6622"/>
            </a:lvl6pPr>
            <a:lvl7pPr marL="9082324" indent="0">
              <a:buNone/>
              <a:defRPr sz="6622"/>
            </a:lvl7pPr>
            <a:lvl8pPr marL="10596045" indent="0">
              <a:buNone/>
              <a:defRPr sz="6622"/>
            </a:lvl8pPr>
            <a:lvl9pPr marL="12109766" indent="0">
              <a:buNone/>
              <a:defRPr sz="662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8"/>
            <a:ext cx="9763756" cy="118797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8622" y="1140461"/>
            <a:ext cx="26112372" cy="4133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702302"/>
            <a:ext cx="26112372" cy="135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60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99070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7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027442" rtl="0" eaLnBrk="1" latinLnBrk="0" hangingPunct="1">
        <a:lnSpc>
          <a:spcPct val="90000"/>
        </a:lnSpc>
        <a:spcBef>
          <a:spcPct val="0"/>
        </a:spcBef>
        <a:buNone/>
        <a:defRPr sz="145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60" indent="-756860" algn="l" defTabSz="3027442" rtl="0" eaLnBrk="1" latinLnBrk="0" hangingPunct="1">
        <a:lnSpc>
          <a:spcPct val="90000"/>
        </a:lnSpc>
        <a:spcBef>
          <a:spcPts val="3312"/>
        </a:spcBef>
        <a:buFont typeface="Wingdings 2" pitchFamily="18" charset="2"/>
        <a:buChar char="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581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7947" kern="1200">
          <a:solidFill>
            <a:schemeClr val="tx1"/>
          </a:solidFill>
          <a:latin typeface="+mn-lt"/>
          <a:ea typeface="+mn-ea"/>
          <a:cs typeface="+mn-cs"/>
        </a:defRPr>
      </a:lvl2pPr>
      <a:lvl3pPr marL="3784302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023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811744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8325465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839186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1352907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866628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1pPr>
      <a:lvl2pPr marL="1513721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2pPr>
      <a:lvl3pPr marL="3027442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3pPr>
      <a:lvl4pPr marL="4541163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05488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756860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08232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059604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109766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49">
            <a:extLst>
              <a:ext uri="{FF2B5EF4-FFF2-40B4-BE49-F238E27FC236}">
                <a16:creationId xmlns:a16="http://schemas.microsoft.com/office/drawing/2014/main" id="{40148CD9-4CE3-4CDD-9B5A-97891EE2DE6C}"/>
              </a:ext>
            </a:extLst>
          </p:cNvPr>
          <p:cNvSpPr/>
          <p:nvPr/>
        </p:nvSpPr>
        <p:spPr>
          <a:xfrm>
            <a:off x="29723" y="16105586"/>
            <a:ext cx="11033639" cy="53572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3200" dirty="0">
              <a:solidFill>
                <a:srgbClr val="00B0F0"/>
              </a:solidFill>
              <a:ea typeface="VTB Group Cond Book" panose="020B0506050504020204" pitchFamily="34" charset="-52"/>
            </a:endParaRPr>
          </a:p>
        </p:txBody>
      </p:sp>
      <p:sp>
        <p:nvSpPr>
          <p:cNvPr id="56" name="Oval 49">
            <a:extLst>
              <a:ext uri="{FF2B5EF4-FFF2-40B4-BE49-F238E27FC236}">
                <a16:creationId xmlns:a16="http://schemas.microsoft.com/office/drawing/2014/main" id="{40148CD9-4CE3-4CDD-9B5A-97891EE2DE6C}"/>
              </a:ext>
            </a:extLst>
          </p:cNvPr>
          <p:cNvSpPr/>
          <p:nvPr/>
        </p:nvSpPr>
        <p:spPr>
          <a:xfrm>
            <a:off x="22182468" y="24433"/>
            <a:ext cx="8092745" cy="55186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3200" dirty="0">
              <a:solidFill>
                <a:srgbClr val="00B0F0"/>
              </a:solidFill>
              <a:ea typeface="VTB Group Cond Book" panose="020B0506050504020204" pitchFamily="34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1F85CF-B804-3154-7F40-AD755782B811}"/>
              </a:ext>
            </a:extLst>
          </p:cNvPr>
          <p:cNvSpPr txBox="1"/>
          <p:nvPr/>
        </p:nvSpPr>
        <p:spPr>
          <a:xfrm>
            <a:off x="1196663" y="338488"/>
            <a:ext cx="8997486" cy="255454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Oswald Light" panose="020B0604020202020204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Роль ультразвукового исследования для ранней диагностики патологий легких у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Oswald Light" panose="020B0604020202020204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новорожденных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Oswald Light" panose="020B0604020202020204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" name="Заголовок 24">
            <a:extLst>
              <a:ext uri="{FF2B5EF4-FFF2-40B4-BE49-F238E27FC236}">
                <a16:creationId xmlns:a16="http://schemas.microsoft.com/office/drawing/2014/main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853" y="3387407"/>
            <a:ext cx="10722082" cy="140684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Oswald Light" panose="020B0604020202020204" charset="-52"/>
              </a:rPr>
              <a:t>Актуальность</a:t>
            </a:r>
            <a:r>
              <a:rPr lang="ru-RU" sz="3600" dirty="0" smtClean="0"/>
              <a:t> 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E5204C-9359-65F7-74BD-8AA9C9955A79}"/>
              </a:ext>
            </a:extLst>
          </p:cNvPr>
          <p:cNvSpPr txBox="1"/>
          <p:nvPr/>
        </p:nvSpPr>
        <p:spPr>
          <a:xfrm>
            <a:off x="972426" y="4794254"/>
            <a:ext cx="86285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31"/>
            <a:r>
              <a:rPr lang="ru-RU" sz="2800" dirty="0">
                <a:solidFill>
                  <a:srgbClr val="FF0000"/>
                </a:solidFill>
                <a:latin typeface="Oswald Light" panose="020B0604020202020204" charset="-52"/>
                <a:ea typeface="VTB Group Cond Book" panose="020B0506050504020204" pitchFamily="34" charset="77"/>
              </a:rPr>
              <a:t>Безопасность: </a:t>
            </a:r>
            <a:r>
              <a:rPr lang="ru-RU" sz="2800" dirty="0">
                <a:latin typeface="Oswald Light" panose="020B0604020202020204" charset="-52"/>
                <a:ea typeface="VTB Group Cond Book" panose="020B0506050504020204" pitchFamily="34" charset="77"/>
              </a:rPr>
              <a:t>УЗИ является </a:t>
            </a:r>
            <a:r>
              <a:rPr lang="ru-RU" sz="2800" dirty="0" err="1">
                <a:latin typeface="Oswald Light" panose="020B0604020202020204" charset="-52"/>
                <a:ea typeface="VTB Group Cond Book" panose="020B0506050504020204" pitchFamily="34" charset="77"/>
              </a:rPr>
              <a:t>неинвазивным</a:t>
            </a:r>
            <a:r>
              <a:rPr lang="ru-RU" sz="2800" dirty="0">
                <a:latin typeface="Oswald Light" panose="020B0604020202020204" charset="-52"/>
                <a:ea typeface="VTB Group Cond Book" panose="020B0506050504020204" pitchFamily="34" charset="77"/>
              </a:rPr>
              <a:t> методом, который не требует использования радиации </a:t>
            </a:r>
            <a:endParaRPr lang="ru-RU" sz="2800" dirty="0" smtClean="0">
              <a:latin typeface="Oswald Light" panose="020B0604020202020204" charset="-52"/>
              <a:ea typeface="VTB Group Cond Book" panose="020B0506050504020204" pitchFamily="34" charset="77"/>
            </a:endParaRPr>
          </a:p>
          <a:p>
            <a:pPr defTabSz="228531"/>
            <a:endParaRPr lang="en-US" sz="2800" dirty="0">
              <a:latin typeface="Oswald Light" panose="020B0604020202020204" charset="-52"/>
              <a:ea typeface="VTB Group Cond Book" panose="020B0506050504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EA0A6-C644-46B7-0FED-909DF25F02F0}"/>
              </a:ext>
            </a:extLst>
          </p:cNvPr>
          <p:cNvSpPr txBox="1"/>
          <p:nvPr/>
        </p:nvSpPr>
        <p:spPr>
          <a:xfrm>
            <a:off x="972426" y="6179249"/>
            <a:ext cx="8834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31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a typeface="VTB Group Cond Book" panose="020B0506050504020204" pitchFamily="34" charset="77"/>
              </a:rPr>
              <a:t>Высокая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ea typeface="VTB Group Cond Book" panose="020B0506050504020204" pitchFamily="34" charset="77"/>
              </a:rPr>
              <a:t>точность: </a:t>
            </a:r>
            <a:r>
              <a:rPr lang="ru-RU" sz="2800" dirty="0">
                <a:ea typeface="VTB Group Cond Book" panose="020B0506050504020204" pitchFamily="34" charset="77"/>
              </a:rPr>
              <a:t>УЗИ позволяет получать очень точные изображения легких и обнаруживать различные аномалии легочной ткани.</a:t>
            </a:r>
            <a:endParaRPr lang="en-US" sz="2800" dirty="0">
              <a:ea typeface="VTB Group Cond Book" panose="020B0506050504020204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6210FA-4864-558C-3514-0E7770849921}"/>
              </a:ext>
            </a:extLst>
          </p:cNvPr>
          <p:cNvSpPr txBox="1"/>
          <p:nvPr/>
        </p:nvSpPr>
        <p:spPr>
          <a:xfrm>
            <a:off x="889340" y="7508129"/>
            <a:ext cx="76647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31"/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Oswald Light" panose="020B0604020202020204" charset="-52"/>
                <a:ea typeface="VTB Group Cond Book" panose="020B0506050504020204" pitchFamily="34" charset="77"/>
              </a:rPr>
              <a:t>Скорость: </a:t>
            </a:r>
            <a:r>
              <a:rPr lang="ru-RU" sz="2800" dirty="0">
                <a:latin typeface="Oswald Light" panose="020B0604020202020204" charset="-52"/>
                <a:ea typeface="VTB Group Cond Book" panose="020B0506050504020204" pitchFamily="34" charset="77"/>
              </a:rPr>
              <a:t>УЗИ может быть проведено быстро, и результаты могут быть получены практически мгновенно</a:t>
            </a:r>
            <a:endParaRPr lang="en-US" sz="2800" dirty="0">
              <a:latin typeface="Oswald Light" panose="020B0604020202020204" charset="-52"/>
              <a:ea typeface="VTB Group Cond Book" panose="020B0506050504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285F6F-430B-D528-EEDB-E2F366957048}"/>
              </a:ext>
            </a:extLst>
          </p:cNvPr>
          <p:cNvSpPr txBox="1"/>
          <p:nvPr/>
        </p:nvSpPr>
        <p:spPr>
          <a:xfrm>
            <a:off x="951359" y="8893124"/>
            <a:ext cx="78902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31"/>
            <a:r>
              <a:rPr lang="ru-RU" sz="2800" dirty="0">
                <a:solidFill>
                  <a:srgbClr val="E44CD6"/>
                </a:solidFill>
                <a:latin typeface="Oswald Light" panose="020B0604020202020204" charset="-52"/>
                <a:ea typeface="VTB Group Cond Book" panose="020B0506050504020204" pitchFamily="34" charset="77"/>
              </a:rPr>
              <a:t>Необходимость</a:t>
            </a:r>
            <a:r>
              <a:rPr lang="ru-RU" sz="2800" dirty="0">
                <a:solidFill>
                  <a:srgbClr val="00B0F0"/>
                </a:solidFill>
                <a:latin typeface="Oswald Light" panose="020B0604020202020204" charset="-52"/>
                <a:ea typeface="VTB Group Cond Book" panose="020B0506050504020204" pitchFamily="34" charset="77"/>
              </a:rPr>
              <a:t>: </a:t>
            </a:r>
            <a:r>
              <a:rPr lang="ru-RU" sz="2800" dirty="0">
                <a:latin typeface="Oswald Light" panose="020B0604020202020204" charset="-52"/>
                <a:ea typeface="VTB Group Cond Book" panose="020B0506050504020204" pitchFamily="34" charset="77"/>
              </a:rPr>
              <a:t>Использование УЗИ для </a:t>
            </a:r>
            <a:endParaRPr lang="ru-RU" sz="2800" dirty="0" smtClean="0">
              <a:latin typeface="Oswald Light" panose="020B0604020202020204" charset="-52"/>
              <a:ea typeface="VTB Group Cond Book" panose="020B0506050504020204" pitchFamily="34" charset="77"/>
            </a:endParaRPr>
          </a:p>
          <a:p>
            <a:pPr defTabSz="228531"/>
            <a:r>
              <a:rPr lang="ru-RU" sz="2800" dirty="0" smtClean="0">
                <a:latin typeface="Oswald Light" panose="020B0604020202020204" charset="-52"/>
                <a:ea typeface="VTB Group Cond Book" panose="020B0506050504020204" pitchFamily="34" charset="77"/>
              </a:rPr>
              <a:t>диагностики </a:t>
            </a:r>
            <a:r>
              <a:rPr lang="ru-RU" sz="2800" dirty="0">
                <a:latin typeface="Oswald Light" panose="020B0604020202020204" charset="-52"/>
                <a:ea typeface="VTB Group Cond Book" panose="020B0506050504020204" pitchFamily="34" charset="77"/>
              </a:rPr>
              <a:t>патологий легких у новорожденных является крайне важным, так как это может спасти жизнь многих детей. </a:t>
            </a:r>
            <a:endParaRPr lang="en-US" sz="2800" dirty="0">
              <a:solidFill>
                <a:schemeClr val="accent4"/>
              </a:solidFill>
              <a:latin typeface="Oswald Light" panose="020B0604020202020204" charset="-52"/>
              <a:ea typeface="VTB Group Cond Book" panose="020B0506050504020204" pitchFamily="34" charset="77"/>
            </a:endParaRPr>
          </a:p>
        </p:txBody>
      </p:sp>
      <p:sp>
        <p:nvSpPr>
          <p:cNvPr id="19" name="Rounded Rectangle 106">
            <a:extLst>
              <a:ext uri="{FF2B5EF4-FFF2-40B4-BE49-F238E27FC236}">
                <a16:creationId xmlns:a16="http://schemas.microsoft.com/office/drawing/2014/main" id="{76511EDC-A8F2-4B13-A9E5-7F8F9631772A}"/>
              </a:ext>
            </a:extLst>
          </p:cNvPr>
          <p:cNvSpPr/>
          <p:nvPr/>
        </p:nvSpPr>
        <p:spPr>
          <a:xfrm>
            <a:off x="972426" y="2880576"/>
            <a:ext cx="9292451" cy="7185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dirty="0" smtClean="0">
                <a:solidFill>
                  <a:srgbClr val="FFFFFF"/>
                </a:solidFill>
                <a:latin typeface="Oswald Light" panose="020B0604020202020204" charset="-52"/>
                <a:ea typeface="VTB Group Cond Book" panose="020B0506050504020204" pitchFamily="34" charset="-52"/>
              </a:rPr>
              <a:t>Систематический </a:t>
            </a:r>
            <a:r>
              <a:rPr lang="ru-RU" sz="3200" dirty="0">
                <a:solidFill>
                  <a:srgbClr val="FFFFFF"/>
                </a:solidFill>
                <a:latin typeface="Oswald Light" panose="020B0604020202020204" charset="-52"/>
                <a:ea typeface="VTB Group Cond Book" panose="020B0506050504020204" pitchFamily="34" charset="-52"/>
              </a:rPr>
              <a:t>обзор научных исследований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4" t="42818" r="13341" b="28847"/>
          <a:stretch/>
        </p:blipFill>
        <p:spPr>
          <a:xfrm>
            <a:off x="5500664" y="11151241"/>
            <a:ext cx="4336994" cy="2922839"/>
          </a:xfrm>
          <a:prstGeom prst="rect">
            <a:avLst/>
          </a:prstGeom>
        </p:spPr>
      </p:pic>
      <p:sp>
        <p:nvSpPr>
          <p:cNvPr id="21" name="Rounded Rectangle 106">
            <a:extLst>
              <a:ext uri="{FF2B5EF4-FFF2-40B4-BE49-F238E27FC236}">
                <a16:creationId xmlns:a16="http://schemas.microsoft.com/office/drawing/2014/main" id="{49C16BCE-3450-4037-B46A-5594ED7293BB}"/>
              </a:ext>
            </a:extLst>
          </p:cNvPr>
          <p:cNvSpPr/>
          <p:nvPr/>
        </p:nvSpPr>
        <p:spPr>
          <a:xfrm>
            <a:off x="972426" y="11151241"/>
            <a:ext cx="1534800" cy="45575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ru-RU" sz="3200" dirty="0" smtClean="0">
                <a:solidFill>
                  <a:srgbClr val="FFFFFF"/>
                </a:solidFill>
                <a:ea typeface="VTB Group Cond Book" panose="020B0506050504020204" pitchFamily="34" charset="-52"/>
              </a:rPr>
              <a:t>РДС </a:t>
            </a:r>
            <a:endParaRPr lang="ru-RU" sz="3200" dirty="0">
              <a:solidFill>
                <a:srgbClr val="FFFFFF"/>
              </a:solidFill>
              <a:ea typeface="VTB Group Cond Book" panose="020B0506050504020204" pitchFamily="34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427B52-C862-4A1A-A18A-1347E7D9D8FE}"/>
              </a:ext>
            </a:extLst>
          </p:cNvPr>
          <p:cNvSpPr txBox="1"/>
          <p:nvPr/>
        </p:nvSpPr>
        <p:spPr>
          <a:xfrm>
            <a:off x="972426" y="14831076"/>
            <a:ext cx="10413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31"/>
            <a:r>
              <a:rPr lang="ru-RU" sz="2800" dirty="0" smtClean="0">
                <a:ea typeface="VTB Group Cond Book" panose="020B0506050504020204" pitchFamily="34" charset="77"/>
              </a:rPr>
              <a:t>Плевральный </a:t>
            </a:r>
            <a:r>
              <a:rPr lang="ru-RU" sz="2800" dirty="0">
                <a:ea typeface="VTB Group Cond Book" panose="020B0506050504020204" pitchFamily="34" charset="77"/>
              </a:rPr>
              <a:t>выпот и легочный </a:t>
            </a:r>
            <a:r>
              <a:rPr lang="ru-RU" sz="2800" dirty="0" smtClean="0">
                <a:ea typeface="VTB Group Cond Book" panose="020B0506050504020204" pitchFamily="34" charset="77"/>
              </a:rPr>
              <a:t>пульс </a:t>
            </a:r>
            <a:r>
              <a:rPr lang="en-US" sz="2800" dirty="0" smtClean="0">
                <a:ea typeface="VTB Group Cond Book" panose="020B0506050504020204" pitchFamily="34" charset="77"/>
              </a:rPr>
              <a:t>(</a:t>
            </a:r>
            <a:r>
              <a:rPr lang="ru-RU" sz="2800" dirty="0">
                <a:ea typeface="VTB Group Cond Book" panose="020B0506050504020204" pitchFamily="34" charset="77"/>
              </a:rPr>
              <a:t>нормальное скольжение легких исчезает, а легочные ткани сокращаются синхронно с пульсацией сердца</a:t>
            </a:r>
            <a:r>
              <a:rPr lang="en-US" sz="2800" dirty="0" smtClean="0">
                <a:ea typeface="VTB Group Cond Book" panose="020B0506050504020204" pitchFamily="34" charset="77"/>
              </a:rPr>
              <a:t>)</a:t>
            </a:r>
            <a:r>
              <a:rPr lang="ru-RU" sz="2800" dirty="0">
                <a:ea typeface="VTB Group Cond Book" panose="020B0506050504020204" pitchFamily="34" charset="77"/>
              </a:rPr>
              <a:t> ателектаз</a:t>
            </a:r>
            <a:r>
              <a:rPr lang="en-US" sz="2800" dirty="0" smtClean="0">
                <a:ea typeface="VTB Group Cond Book" panose="020B0506050504020204" pitchFamily="34" charset="77"/>
              </a:rPr>
              <a:t> </a:t>
            </a:r>
            <a:endParaRPr lang="en-US" sz="2800" dirty="0">
              <a:ea typeface="VTB Group Cond Book" panose="020B0506050504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8A6691-1F77-4FEF-9A3E-E96A034C0045}"/>
              </a:ext>
            </a:extLst>
          </p:cNvPr>
          <p:cNvSpPr txBox="1"/>
          <p:nvPr/>
        </p:nvSpPr>
        <p:spPr>
          <a:xfrm>
            <a:off x="972426" y="14052120"/>
            <a:ext cx="1164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31"/>
            <a:r>
              <a:rPr lang="ru-RU" sz="2800" dirty="0">
                <a:ea typeface="VTB Group Cond Book" panose="020B0506050504020204" pitchFamily="34" charset="77"/>
              </a:rPr>
              <a:t>Степень консолидации легких при </a:t>
            </a:r>
            <a:r>
              <a:rPr lang="ru-RU" sz="2800" dirty="0" smtClean="0">
                <a:ea typeface="VTB Group Cond Book" panose="020B0506050504020204" pitchFamily="34" charset="77"/>
              </a:rPr>
              <a:t>РДС зависит </a:t>
            </a:r>
            <a:r>
              <a:rPr lang="ru-RU" sz="2800" dirty="0">
                <a:ea typeface="VTB Group Cond Book" panose="020B0506050504020204" pitchFamily="34" charset="77"/>
              </a:rPr>
              <a:t>от его тяжести</a:t>
            </a:r>
            <a:endParaRPr lang="en-US" sz="2800" dirty="0">
              <a:ea typeface="VTB Group Cond Book" panose="020B0506050504020204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8318B1-80E3-4E5D-8678-830FF8FC1250}"/>
              </a:ext>
            </a:extLst>
          </p:cNvPr>
          <p:cNvSpPr txBox="1"/>
          <p:nvPr/>
        </p:nvSpPr>
        <p:spPr>
          <a:xfrm>
            <a:off x="972426" y="11846649"/>
            <a:ext cx="39240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31"/>
            <a:r>
              <a:rPr lang="ru-RU" sz="2800" dirty="0">
                <a:ea typeface="VTB Group Cond Book" panose="020B0506050504020204" pitchFamily="34" charset="77"/>
              </a:rPr>
              <a:t>Консолидация легкого (</a:t>
            </a:r>
            <a:r>
              <a:rPr lang="ru-RU" sz="2800" dirty="0" err="1">
                <a:ea typeface="VTB Group Cond Book" panose="020B0506050504020204" pitchFamily="34" charset="77"/>
              </a:rPr>
              <a:t>опеченение</a:t>
            </a:r>
            <a:r>
              <a:rPr lang="ru-RU" sz="2800" dirty="0">
                <a:ea typeface="VTB Group Cond Book" panose="020B0506050504020204" pitchFamily="34" charset="77"/>
              </a:rPr>
              <a:t> легкого) с воздушной </a:t>
            </a:r>
            <a:r>
              <a:rPr lang="ru-RU" sz="2800" dirty="0" err="1">
                <a:ea typeface="VTB Group Cond Book" panose="020B0506050504020204" pitchFamily="34" charset="77"/>
              </a:rPr>
              <a:t>бронхограммой</a:t>
            </a:r>
            <a:r>
              <a:rPr lang="ru-RU" sz="2800" dirty="0">
                <a:ea typeface="VTB Group Cond Book" panose="020B0506050504020204" pitchFamily="34" charset="77"/>
              </a:rPr>
              <a:t> </a:t>
            </a:r>
            <a:endParaRPr lang="en-US" sz="2800" dirty="0">
              <a:ea typeface="VTB Group Cond Book" panose="020B0506050504020204" pitchFamily="34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8A0276-7DB2-4B78-8379-A87480D78226}"/>
              </a:ext>
            </a:extLst>
          </p:cNvPr>
          <p:cNvSpPr txBox="1"/>
          <p:nvPr/>
        </p:nvSpPr>
        <p:spPr>
          <a:xfrm>
            <a:off x="1073093" y="17667112"/>
            <a:ext cx="4213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31"/>
            <a:r>
              <a:rPr lang="ru-RU" sz="2400" dirty="0">
                <a:latin typeface="Oswald Light" panose="020B0604020202020204" charset="-52"/>
                <a:ea typeface="VTB Group Cond Book" panose="020B0506050504020204" pitchFamily="34" charset="77"/>
              </a:rPr>
              <a:t>Двойная легочная точка: </a:t>
            </a:r>
            <a:r>
              <a:rPr lang="ru-RU" sz="2400" dirty="0" smtClean="0">
                <a:latin typeface="Oswald Light" panose="020B0604020202020204" charset="-52"/>
                <a:ea typeface="VTB Group Cond Book" panose="020B0506050504020204" pitchFamily="34" charset="77"/>
              </a:rPr>
              <a:t>резкое </a:t>
            </a:r>
            <a:r>
              <a:rPr lang="ru-RU" sz="2400" dirty="0">
                <a:latin typeface="Oswald Light" panose="020B0604020202020204" charset="-52"/>
                <a:ea typeface="VTB Group Cond Book" panose="020B0506050504020204" pitchFamily="34" charset="77"/>
              </a:rPr>
              <a:t>изменение </a:t>
            </a:r>
            <a:r>
              <a:rPr lang="ru-RU" sz="2400" dirty="0" err="1">
                <a:latin typeface="Oswald Light" panose="020B0604020202020204" charset="-52"/>
                <a:ea typeface="VTB Group Cond Book" panose="020B0506050504020204" pitchFamily="34" charset="77"/>
              </a:rPr>
              <a:t>эхогенности</a:t>
            </a:r>
            <a:r>
              <a:rPr lang="ru-RU" sz="2400" dirty="0">
                <a:latin typeface="Oswald Light" panose="020B0604020202020204" charset="-52"/>
                <a:ea typeface="VTB Group Cond Book" panose="020B0506050504020204" pitchFamily="34" charset="77"/>
              </a:rPr>
              <a:t> в результате обилия В-линий между верхними и нижними легочными полями.</a:t>
            </a:r>
          </a:p>
        </p:txBody>
      </p:sp>
      <p:pic>
        <p:nvPicPr>
          <p:cNvPr id="30" name="Picture 2" descr="Ultrasonic manifestation of TTN: double-lung point. The infant above had a GA of 28+1 wk and was delivered vaginally; the infant had a birth weight of 1150 g. The infant was admitted to the hospital after suffering from dyspnea for 4 h. Lung ultrasonography showed clear double-lung point, interstitial lung syndrome, and fuzziness of the pleural lines. GA\u200A=\u200Agestational age, TTN\u200A=\u200Atransient tachypnea of the newbor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8"/>
          <a:stretch/>
        </p:blipFill>
        <p:spPr bwMode="auto">
          <a:xfrm>
            <a:off x="5389742" y="16687157"/>
            <a:ext cx="4447916" cy="325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106">
            <a:extLst>
              <a:ext uri="{FF2B5EF4-FFF2-40B4-BE49-F238E27FC236}">
                <a16:creationId xmlns:a16="http://schemas.microsoft.com/office/drawing/2014/main" id="{49C16BCE-3450-4037-B46A-5594ED7293BB}"/>
              </a:ext>
            </a:extLst>
          </p:cNvPr>
          <p:cNvSpPr/>
          <p:nvPr/>
        </p:nvSpPr>
        <p:spPr>
          <a:xfrm rot="10800000" flipV="1">
            <a:off x="1073091" y="16468678"/>
            <a:ext cx="1434134" cy="53696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ru-RU" sz="3200" dirty="0" smtClean="0">
                <a:solidFill>
                  <a:srgbClr val="FFFFFF"/>
                </a:solidFill>
                <a:ea typeface="VTB Group Cond Book" panose="020B0506050504020204" pitchFamily="34" charset="-52"/>
              </a:rPr>
              <a:t>ТТН </a:t>
            </a:r>
            <a:endParaRPr lang="ru-RU" sz="3200" dirty="0">
              <a:solidFill>
                <a:srgbClr val="FFFFFF"/>
              </a:solidFill>
              <a:ea typeface="VTB Group Cond Book" panose="020B0506050504020204" pitchFamily="34" charset="-52"/>
            </a:endParaRPr>
          </a:p>
        </p:txBody>
      </p:sp>
      <p:sp>
        <p:nvSpPr>
          <p:cNvPr id="32" name="Oval 49">
            <a:extLst>
              <a:ext uri="{FF2B5EF4-FFF2-40B4-BE49-F238E27FC236}">
                <a16:creationId xmlns:a16="http://schemas.microsoft.com/office/drawing/2014/main" id="{40148CD9-4CE3-4CDD-9B5A-97891EE2DE6C}"/>
              </a:ext>
            </a:extLst>
          </p:cNvPr>
          <p:cNvSpPr/>
          <p:nvPr/>
        </p:nvSpPr>
        <p:spPr>
          <a:xfrm>
            <a:off x="11385935" y="355430"/>
            <a:ext cx="4026707" cy="38638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3200" dirty="0">
              <a:solidFill>
                <a:srgbClr val="00B0F0"/>
              </a:solidFill>
              <a:ea typeface="VTB Group Cond Book" panose="020B0506050504020204" pitchFamily="34" charset="-52"/>
            </a:endParaRPr>
          </a:p>
        </p:txBody>
      </p:sp>
      <p:pic>
        <p:nvPicPr>
          <p:cNvPr id="33" name="Picture 2" descr="Внешний файл, содержащий изображение, иллюстрацию и т. д. Имя объекта: fped-10-1020437-g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536" y="780046"/>
            <a:ext cx="4549163" cy="426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Объект 2">
            <a:extLst>
              <a:ext uri="{FF2B5EF4-FFF2-40B4-BE49-F238E27FC236}">
                <a16:creationId xmlns:a16="http://schemas.microsoft.com/office/drawing/2014/main" id="{6A12B218-DEAD-EF49-6D9C-1389C59E2851}"/>
              </a:ext>
            </a:extLst>
          </p:cNvPr>
          <p:cNvSpPr txBox="1">
            <a:spLocks/>
          </p:cNvSpPr>
          <p:nvPr/>
        </p:nvSpPr>
        <p:spPr>
          <a:xfrm>
            <a:off x="16907129" y="2071294"/>
            <a:ext cx="4946902" cy="1994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defRPr/>
            </a:pPr>
            <a:r>
              <a:rPr lang="ru-RU" sz="2400" dirty="0" smtClean="0">
                <a:solidFill>
                  <a:schemeClr val="tx1"/>
                </a:solidFill>
                <a:latin typeface="Oswald Light" panose="020B0604020202020204" charset="-52"/>
                <a:ea typeface="VTB Group Cond Book" panose="020B0506050504020204" pitchFamily="34" charset="77"/>
              </a:rPr>
              <a:t>Ультразвук показывает неравномерные участки консолидации легких с воздушными </a:t>
            </a:r>
            <a:r>
              <a:rPr lang="ru-RU" sz="2400" dirty="0" err="1" smtClean="0">
                <a:solidFill>
                  <a:schemeClr val="tx1"/>
                </a:solidFill>
                <a:latin typeface="Oswald Light" panose="020B0604020202020204" charset="-52"/>
                <a:ea typeface="VTB Group Cond Book" panose="020B0506050504020204" pitchFamily="34" charset="77"/>
              </a:rPr>
              <a:t>бронхограммами</a:t>
            </a:r>
            <a:r>
              <a:rPr lang="ru-RU" sz="2400" dirty="0" smtClean="0">
                <a:solidFill>
                  <a:schemeClr val="tx1"/>
                </a:solidFill>
                <a:latin typeface="Oswald Light" panose="020B0604020202020204" charset="-52"/>
                <a:ea typeface="VTB Group Cond Book" panose="020B0506050504020204" pitchFamily="34" charset="77"/>
              </a:rPr>
              <a:t>, исчезновением плевральной </a:t>
            </a:r>
            <a:r>
              <a:rPr lang="ru-RU" sz="2400" dirty="0">
                <a:solidFill>
                  <a:schemeClr val="tx1"/>
                </a:solidFill>
                <a:latin typeface="Oswald Light" panose="020B0604020202020204" charset="-52"/>
                <a:ea typeface="VTB Group Cond Book" panose="020B0506050504020204" pitchFamily="34" charset="77"/>
              </a:rPr>
              <a:t>линии и А-линий</a:t>
            </a:r>
            <a:r>
              <a:rPr lang="ru-RU" sz="2400" dirty="0" smtClean="0">
                <a:solidFill>
                  <a:schemeClr val="tx1"/>
                </a:solidFill>
                <a:latin typeface="Oswald Light" panose="020B0604020202020204" charset="-52"/>
                <a:ea typeface="VTB Group Cond Book" panose="020B0506050504020204" pitchFamily="34" charset="77"/>
              </a:rPr>
              <a:t>.</a:t>
            </a:r>
            <a:endParaRPr lang="en-US" sz="2400" dirty="0">
              <a:solidFill>
                <a:schemeClr val="tx1"/>
              </a:solidFill>
              <a:latin typeface="Oswald Light" panose="020B0604020202020204" charset="-52"/>
              <a:ea typeface="VTB Group Cond Book" panose="020B0506050504020204" pitchFamily="34" charset="77"/>
            </a:endParaRPr>
          </a:p>
        </p:txBody>
      </p:sp>
      <p:sp>
        <p:nvSpPr>
          <p:cNvPr id="35" name="Rounded Rectangle 106">
            <a:extLst>
              <a:ext uri="{FF2B5EF4-FFF2-40B4-BE49-F238E27FC236}">
                <a16:creationId xmlns:a16="http://schemas.microsoft.com/office/drawing/2014/main" id="{49C16BCE-3450-4037-B46A-5594ED7293BB}"/>
              </a:ext>
            </a:extLst>
          </p:cNvPr>
          <p:cNvSpPr/>
          <p:nvPr/>
        </p:nvSpPr>
        <p:spPr>
          <a:xfrm>
            <a:off x="16907129" y="970141"/>
            <a:ext cx="2812439" cy="79356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ru-RU" sz="3200" dirty="0" smtClean="0">
                <a:solidFill>
                  <a:srgbClr val="FFFFFF"/>
                </a:solidFill>
                <a:ea typeface="VTB Group Cond Book" panose="020B0506050504020204" pitchFamily="34" charset="-52"/>
              </a:rPr>
              <a:t>ПНЕВМОНИЯ  </a:t>
            </a:r>
            <a:endParaRPr lang="ru-RU" sz="3200" dirty="0">
              <a:solidFill>
                <a:srgbClr val="FFFFFF"/>
              </a:solidFill>
              <a:ea typeface="VTB Group Cond Book" panose="020B0506050504020204" pitchFamily="34" charset="-52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33580" r="56363" b="27093"/>
          <a:stretch/>
        </p:blipFill>
        <p:spPr>
          <a:xfrm>
            <a:off x="15797048" y="5741278"/>
            <a:ext cx="6115345" cy="3881914"/>
          </a:xfrm>
          <a:prstGeom prst="rect">
            <a:avLst/>
          </a:prstGeom>
        </p:spPr>
      </p:pic>
      <p:sp>
        <p:nvSpPr>
          <p:cNvPr id="37" name="Rounded Rectangle 106">
            <a:extLst>
              <a:ext uri="{FF2B5EF4-FFF2-40B4-BE49-F238E27FC236}">
                <a16:creationId xmlns:a16="http://schemas.microsoft.com/office/drawing/2014/main" id="{49C16BCE-3450-4037-B46A-5594ED7293BB}"/>
              </a:ext>
            </a:extLst>
          </p:cNvPr>
          <p:cNvSpPr/>
          <p:nvPr/>
        </p:nvSpPr>
        <p:spPr>
          <a:xfrm>
            <a:off x="10803764" y="5844192"/>
            <a:ext cx="4787190" cy="952249"/>
          </a:xfrm>
          <a:prstGeom prst="roundRect">
            <a:avLst/>
          </a:prstGeom>
          <a:solidFill>
            <a:srgbClr val="E44CD6"/>
          </a:soli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/>
              <a:t>Синдром аспирации </a:t>
            </a:r>
            <a:r>
              <a:rPr lang="ru-RU" sz="3200" b="1" dirty="0" err="1" smtClean="0"/>
              <a:t>мекония</a:t>
            </a:r>
            <a:r>
              <a:rPr lang="ru-RU" sz="3200" dirty="0" smtClean="0">
                <a:solidFill>
                  <a:srgbClr val="FFFFFF"/>
                </a:solidFill>
                <a:ea typeface="VTB Group Cond Book" panose="020B0506050504020204" pitchFamily="34" charset="-52"/>
              </a:rPr>
              <a:t>  </a:t>
            </a:r>
            <a:endParaRPr lang="ru-RU" sz="3200" dirty="0">
              <a:solidFill>
                <a:srgbClr val="FFFFFF"/>
              </a:solidFill>
              <a:ea typeface="VTB Group Cond Book" panose="020B0506050504020204" pitchFamily="34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98A0276-7DB2-4B78-8379-A87480D78226}"/>
              </a:ext>
            </a:extLst>
          </p:cNvPr>
          <p:cNvSpPr txBox="1"/>
          <p:nvPr/>
        </p:nvSpPr>
        <p:spPr>
          <a:xfrm>
            <a:off x="11257786" y="7088854"/>
            <a:ext cx="45392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31"/>
            <a:r>
              <a:rPr lang="en-US" sz="2800" dirty="0" smtClean="0">
                <a:latin typeface="Oswald Light" panose="020B0604020202020204" charset="-52"/>
                <a:ea typeface="VTB Group Cond Book" panose="020B0506050504020204" pitchFamily="34" charset="77"/>
              </a:rPr>
              <a:t>C</a:t>
            </a:r>
            <a:r>
              <a:rPr lang="ru-RU" sz="2800" dirty="0" err="1" smtClean="0">
                <a:latin typeface="Oswald Light" panose="020B0604020202020204" charset="-52"/>
                <a:ea typeface="VTB Group Cond Book" panose="020B0506050504020204" pitchFamily="34" charset="77"/>
              </a:rPr>
              <a:t>росшиеся</a:t>
            </a:r>
            <a:r>
              <a:rPr lang="ru-RU" sz="2800" dirty="0" smtClean="0">
                <a:latin typeface="Oswald Light" panose="020B0604020202020204" charset="-52"/>
                <a:ea typeface="VTB Group Cond Book" panose="020B0506050504020204" pitchFamily="34" charset="77"/>
              </a:rPr>
              <a:t> </a:t>
            </a:r>
            <a:r>
              <a:rPr lang="ru-RU" sz="2800" dirty="0">
                <a:latin typeface="Oswald Light" panose="020B0604020202020204" charset="-52"/>
                <a:ea typeface="VTB Group Cond Book" panose="020B0506050504020204" pitchFamily="34" charset="77"/>
              </a:rPr>
              <a:t>или редкие В-линии, консолидация, ателектаз и </a:t>
            </a:r>
            <a:r>
              <a:rPr lang="ru-RU" sz="2800" dirty="0" err="1">
                <a:latin typeface="Oswald Light" panose="020B0604020202020204" charset="-52"/>
                <a:ea typeface="VTB Group Cond Book" panose="020B0506050504020204" pitchFamily="34" charset="77"/>
              </a:rPr>
              <a:t>бронхограммы</a:t>
            </a:r>
            <a:endParaRPr lang="en-US" sz="2800" dirty="0">
              <a:latin typeface="Oswald Light" panose="020B0604020202020204" charset="-52"/>
              <a:ea typeface="VTB Group Cond Book" panose="020B0506050504020204" pitchFamily="34" charset="77"/>
            </a:endParaRPr>
          </a:p>
        </p:txBody>
      </p:sp>
      <p:pic>
        <p:nvPicPr>
          <p:cNvPr id="39" name="Picture 2" descr="Внешний файл, содержащий изображение, иллюстрацию и т. д. Имя объекта: fped-10-1020437-g006.jpg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124" y="9915605"/>
            <a:ext cx="4618712" cy="574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16907129" y="11477317"/>
            <a:ext cx="50590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Пневмоторакс на УЗИ легких. Точка легкого: переход от области В-линий (слева) к </a:t>
            </a:r>
            <a:r>
              <a:rPr lang="ru-RU" sz="3200" dirty="0" err="1"/>
              <a:t>гипоэхогенной</a:t>
            </a:r>
            <a:r>
              <a:rPr lang="ru-RU" sz="3200" dirty="0"/>
              <a:t> области</a:t>
            </a:r>
            <a:endParaRPr lang="en-US" sz="3200" dirty="0"/>
          </a:p>
        </p:txBody>
      </p:sp>
      <p:sp>
        <p:nvSpPr>
          <p:cNvPr id="41" name="Rounded Rectangle 106">
            <a:extLst>
              <a:ext uri="{FF2B5EF4-FFF2-40B4-BE49-F238E27FC236}">
                <a16:creationId xmlns:a16="http://schemas.microsoft.com/office/drawing/2014/main" id="{49C16BCE-3450-4037-B46A-5594ED7293BB}"/>
              </a:ext>
            </a:extLst>
          </p:cNvPr>
          <p:cNvSpPr/>
          <p:nvPr/>
        </p:nvSpPr>
        <p:spPr>
          <a:xfrm>
            <a:off x="17207013" y="10312224"/>
            <a:ext cx="3883181" cy="83901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ru-RU" sz="3200" dirty="0" smtClean="0">
                <a:solidFill>
                  <a:srgbClr val="FFFFFF"/>
                </a:solidFill>
                <a:ea typeface="VTB Group Cond Book" panose="020B0506050504020204" pitchFamily="34" charset="-52"/>
              </a:rPr>
              <a:t>ПНЕВМОТОРОКС </a:t>
            </a:r>
            <a:endParaRPr lang="ru-RU" sz="3200" dirty="0">
              <a:solidFill>
                <a:srgbClr val="FFFFFF"/>
              </a:solidFill>
              <a:ea typeface="VTB Group Cond Book" panose="020B0506050504020204" pitchFamily="34" charset="-52"/>
            </a:endParaRPr>
          </a:p>
        </p:txBody>
      </p:sp>
      <p:pic>
        <p:nvPicPr>
          <p:cNvPr id="42" name="Picture 2" descr="УЗИ плода с CP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188" y="15393056"/>
            <a:ext cx="4925226" cy="444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ounded Rectangle 106">
            <a:extLst>
              <a:ext uri="{FF2B5EF4-FFF2-40B4-BE49-F238E27FC236}">
                <a16:creationId xmlns:a16="http://schemas.microsoft.com/office/drawing/2014/main" id="{49C16BCE-3450-4037-B46A-5594ED7293BB}"/>
              </a:ext>
            </a:extLst>
          </p:cNvPr>
          <p:cNvSpPr/>
          <p:nvPr/>
        </p:nvSpPr>
        <p:spPr>
          <a:xfrm>
            <a:off x="11063362" y="16139064"/>
            <a:ext cx="5470338" cy="133715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  <a:ea typeface="VTB Group Cond Book" panose="020B0506050504020204" pitchFamily="34" charset="-52"/>
              </a:rPr>
              <a:t>Врожденная </a:t>
            </a:r>
            <a:r>
              <a:rPr lang="ru-RU" sz="3200" dirty="0" err="1">
                <a:solidFill>
                  <a:srgbClr val="FFFFFF"/>
                </a:solidFill>
                <a:ea typeface="VTB Group Cond Book" panose="020B0506050504020204" pitchFamily="34" charset="-52"/>
              </a:rPr>
              <a:t>мальформация</a:t>
            </a:r>
            <a:r>
              <a:rPr lang="ru-RU" sz="3200" dirty="0">
                <a:solidFill>
                  <a:srgbClr val="FFFFFF"/>
                </a:solidFill>
                <a:ea typeface="VTB Group Cond Book" panose="020B0506050504020204" pitchFamily="34" charset="-52"/>
              </a:rPr>
              <a:t> легочных дыхательных </a:t>
            </a:r>
            <a:r>
              <a:rPr lang="ru-RU" sz="3200" dirty="0" smtClean="0">
                <a:solidFill>
                  <a:srgbClr val="FFFFFF"/>
                </a:solidFill>
                <a:ea typeface="VTB Group Cond Book" panose="020B0506050504020204" pitchFamily="34" charset="-52"/>
              </a:rPr>
              <a:t>путей  </a:t>
            </a:r>
            <a:endParaRPr lang="ru-RU" sz="3200" dirty="0">
              <a:solidFill>
                <a:srgbClr val="FFFFFF"/>
              </a:solidFill>
              <a:ea typeface="VTB Group Cond Book" panose="020B0506050504020204" pitchFamily="34" charset="-5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098532" y="1803228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212121"/>
                </a:solidFill>
              </a:rPr>
              <a:t>УЗИ: кистозные </a:t>
            </a:r>
            <a:r>
              <a:rPr lang="ru-RU" sz="2800" dirty="0">
                <a:solidFill>
                  <a:srgbClr val="212121"/>
                </a:solidFill>
              </a:rPr>
              <a:t>поражения легких у младенцев </a:t>
            </a:r>
            <a:r>
              <a:rPr lang="ru-RU" sz="2800" dirty="0" smtClean="0">
                <a:solidFill>
                  <a:srgbClr val="212121"/>
                </a:solidFill>
              </a:rPr>
              <a:t>с РДС</a:t>
            </a:r>
            <a:endParaRPr lang="en-US" sz="2800" dirty="0"/>
          </a:p>
        </p:txBody>
      </p:sp>
      <p:sp>
        <p:nvSpPr>
          <p:cNvPr id="45" name="Rounded Rectangle 106">
            <a:extLst>
              <a:ext uri="{FF2B5EF4-FFF2-40B4-BE49-F238E27FC236}">
                <a16:creationId xmlns:a16="http://schemas.microsoft.com/office/drawing/2014/main" id="{49C16BCE-3450-4037-B46A-5594ED7293BB}"/>
              </a:ext>
            </a:extLst>
          </p:cNvPr>
          <p:cNvSpPr/>
          <p:nvPr/>
        </p:nvSpPr>
        <p:spPr>
          <a:xfrm>
            <a:off x="23409756" y="321603"/>
            <a:ext cx="5421891" cy="9168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  <a:ea typeface="VTB Group Cond Book" panose="020B0506050504020204" pitchFamily="34" charset="-52"/>
              </a:rPr>
              <a:t>Врожденная диафрагмальная грыжа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19932" r="44041" b="21168"/>
          <a:stretch/>
        </p:blipFill>
        <p:spPr>
          <a:xfrm>
            <a:off x="22368717" y="1478991"/>
            <a:ext cx="4684439" cy="3564956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27388081" y="1468919"/>
            <a:ext cx="28871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Благодаря УЗИ можно </a:t>
            </a:r>
            <a:r>
              <a:rPr lang="ru-RU" sz="2800" dirty="0"/>
              <a:t>быстро исключить заболевание сердца и пневмоторакс и ускорить </a:t>
            </a:r>
            <a:r>
              <a:rPr lang="ru-RU" sz="2800" dirty="0" smtClean="0"/>
              <a:t>диагностику ВДГ</a:t>
            </a:r>
            <a:endParaRPr lang="en-US" sz="2800" dirty="0"/>
          </a:p>
        </p:txBody>
      </p:sp>
      <p:sp>
        <p:nvSpPr>
          <p:cNvPr id="48" name="Rounded Rectangle 106">
            <a:extLst>
              <a:ext uri="{FF2B5EF4-FFF2-40B4-BE49-F238E27FC236}">
                <a16:creationId xmlns:a16="http://schemas.microsoft.com/office/drawing/2014/main" id="{49C16BCE-3450-4037-B46A-5594ED7293BB}"/>
              </a:ext>
            </a:extLst>
          </p:cNvPr>
          <p:cNvSpPr/>
          <p:nvPr/>
        </p:nvSpPr>
        <p:spPr>
          <a:xfrm>
            <a:off x="22546432" y="5568579"/>
            <a:ext cx="2466833" cy="83222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dirty="0" smtClean="0">
                <a:solidFill>
                  <a:srgbClr val="FFFFFF"/>
                </a:solidFill>
                <a:ea typeface="VTB Group Cond Book" panose="020B0506050504020204" pitchFamily="34" charset="-52"/>
              </a:rPr>
              <a:t>Ателектаз  </a:t>
            </a:r>
            <a:endParaRPr lang="ru-RU" sz="3200" dirty="0">
              <a:solidFill>
                <a:srgbClr val="FFFFFF"/>
              </a:solidFill>
              <a:ea typeface="VTB Group Cond Book" panose="020B0506050504020204" pitchFamily="34" charset="-52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98A0276-7DB2-4B78-8379-A87480D78226}"/>
              </a:ext>
            </a:extLst>
          </p:cNvPr>
          <p:cNvSpPr txBox="1"/>
          <p:nvPr/>
        </p:nvSpPr>
        <p:spPr>
          <a:xfrm>
            <a:off x="22368717" y="6781116"/>
            <a:ext cx="3879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31"/>
            <a:r>
              <a:rPr lang="ru-RU" sz="2400" dirty="0" smtClean="0">
                <a:ea typeface="VTB Group Cond Book" panose="020B0506050504020204" pitchFamily="34" charset="77"/>
              </a:rPr>
              <a:t>Обширное </a:t>
            </a:r>
            <a:r>
              <a:rPr lang="ru-RU" sz="2400" dirty="0">
                <a:ea typeface="VTB Group Cond Book" panose="020B0506050504020204" pitchFamily="34" charset="77"/>
              </a:rPr>
              <a:t>уплотнение легкого с </a:t>
            </a:r>
            <a:r>
              <a:rPr lang="ru-RU" sz="2400" dirty="0" err="1">
                <a:ea typeface="VTB Group Cond Book" panose="020B0506050504020204" pitchFamily="34" charset="77"/>
              </a:rPr>
              <a:t>бронхограммами</a:t>
            </a:r>
            <a:endParaRPr lang="en-US" sz="2400" dirty="0">
              <a:ea typeface="VTB Group Cond Book" panose="020B0506050504020204" pitchFamily="34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C8318B1-80E3-4E5D-8678-830FF8FC1250}"/>
              </a:ext>
            </a:extLst>
          </p:cNvPr>
          <p:cNvSpPr txBox="1"/>
          <p:nvPr/>
        </p:nvSpPr>
        <p:spPr>
          <a:xfrm>
            <a:off x="22368717" y="7554196"/>
            <a:ext cx="432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31"/>
            <a:r>
              <a:rPr lang="ru-RU" sz="2400" dirty="0" smtClean="0">
                <a:ea typeface="VTB Group Cond Book" panose="020B0506050504020204" pitchFamily="34" charset="77"/>
              </a:rPr>
              <a:t>Аномальная плевральная линия</a:t>
            </a:r>
            <a:endParaRPr lang="en-US" sz="2400" dirty="0">
              <a:ea typeface="VTB Group Cond Book" panose="020B0506050504020204" pitchFamily="34" charset="7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5427B52-C862-4A1A-A18A-1347E7D9D8FE}"/>
              </a:ext>
            </a:extLst>
          </p:cNvPr>
          <p:cNvSpPr txBox="1"/>
          <p:nvPr/>
        </p:nvSpPr>
        <p:spPr>
          <a:xfrm>
            <a:off x="22368717" y="8228707"/>
            <a:ext cx="421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31"/>
            <a:r>
              <a:rPr lang="ru-RU" sz="2400" dirty="0" smtClean="0">
                <a:ea typeface="VTB Group Cond Book" panose="020B0506050504020204" pitchFamily="34" charset="77"/>
              </a:rPr>
              <a:t>Отсутствие </a:t>
            </a:r>
            <a:r>
              <a:rPr lang="ru-RU" sz="2400" dirty="0">
                <a:ea typeface="VTB Group Cond Book" panose="020B0506050504020204" pitchFamily="34" charset="77"/>
              </a:rPr>
              <a:t>А-линий</a:t>
            </a:r>
            <a:endParaRPr lang="en-US" sz="2400" dirty="0">
              <a:ea typeface="VTB Group Cond Book" panose="020B0506050504020204" pitchFamily="34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5427B52-C862-4A1A-A18A-1347E7D9D8FE}"/>
              </a:ext>
            </a:extLst>
          </p:cNvPr>
          <p:cNvSpPr txBox="1"/>
          <p:nvPr/>
        </p:nvSpPr>
        <p:spPr>
          <a:xfrm>
            <a:off x="22368717" y="8798388"/>
            <a:ext cx="4214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31"/>
            <a:r>
              <a:rPr lang="ru-RU" sz="2400" dirty="0" smtClean="0">
                <a:ea typeface="VTB Group Cond Book" panose="020B0506050504020204" pitchFamily="34" charset="77"/>
              </a:rPr>
              <a:t>Отсутствие </a:t>
            </a:r>
            <a:r>
              <a:rPr lang="ru-RU" sz="2400" dirty="0">
                <a:ea typeface="VTB Group Cond Book" panose="020B0506050504020204" pitchFamily="34" charset="77"/>
              </a:rPr>
              <a:t>скольжения легкого</a:t>
            </a:r>
            <a:endParaRPr lang="en-US" sz="2400" dirty="0">
              <a:ea typeface="VTB Group Cond Book" panose="020B0506050504020204" pitchFamily="34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427B52-C862-4A1A-A18A-1347E7D9D8FE}"/>
              </a:ext>
            </a:extLst>
          </p:cNvPr>
          <p:cNvSpPr txBox="1"/>
          <p:nvPr/>
        </p:nvSpPr>
        <p:spPr>
          <a:xfrm>
            <a:off x="22368717" y="9623192"/>
            <a:ext cx="421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31"/>
            <a:r>
              <a:rPr lang="ru-RU" sz="2400" dirty="0" smtClean="0">
                <a:ea typeface="VTB Group Cond Book" panose="020B0506050504020204" pitchFamily="34" charset="77"/>
              </a:rPr>
              <a:t>Наличие </a:t>
            </a:r>
            <a:r>
              <a:rPr lang="ru-RU" sz="2400" dirty="0">
                <a:ea typeface="VTB Group Cond Book" panose="020B0506050504020204" pitchFamily="34" charset="77"/>
              </a:rPr>
              <a:t>легочного пульса</a:t>
            </a:r>
            <a:endParaRPr lang="en-US" sz="2400" dirty="0">
              <a:ea typeface="VTB Group Cond Book" panose="020B0506050504020204" pitchFamily="34" charset="77"/>
            </a:endParaRPr>
          </a:p>
        </p:txBody>
      </p:sp>
      <p:pic>
        <p:nvPicPr>
          <p:cNvPr id="54" name="Picture 2" descr="Внешний файл, содержащий изображение, иллюстрацию и т. д. Имя объекта: fped-10-1020437-g008.jpg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662" y="5568579"/>
            <a:ext cx="3809352" cy="461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Дети 08 01098 g007 55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681" y="10618750"/>
            <a:ext cx="3981450" cy="42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ounded Rectangle 106">
            <a:extLst>
              <a:ext uri="{FF2B5EF4-FFF2-40B4-BE49-F238E27FC236}">
                <a16:creationId xmlns:a16="http://schemas.microsoft.com/office/drawing/2014/main" id="{49C16BCE-3450-4037-B46A-5594ED7293BB}"/>
              </a:ext>
            </a:extLst>
          </p:cNvPr>
          <p:cNvSpPr/>
          <p:nvPr/>
        </p:nvSpPr>
        <p:spPr>
          <a:xfrm>
            <a:off x="26120701" y="10709005"/>
            <a:ext cx="4065313" cy="113764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  <a:ea typeface="VTB Group Cond Book" panose="020B0506050504020204" pitchFamily="34" charset="-52"/>
              </a:rPr>
              <a:t>Легочное </a:t>
            </a:r>
            <a:r>
              <a:rPr lang="ru-RU" sz="3200" dirty="0" smtClean="0">
                <a:solidFill>
                  <a:srgbClr val="FFFFFF"/>
                </a:solidFill>
                <a:ea typeface="VTB Group Cond Book" panose="020B0506050504020204" pitchFamily="34" charset="-52"/>
              </a:rPr>
              <a:t>кровотечение</a:t>
            </a:r>
            <a:endParaRPr lang="ru-RU" sz="3200" dirty="0">
              <a:solidFill>
                <a:srgbClr val="FFFFFF"/>
              </a:solidFill>
              <a:ea typeface="VTB Group Cond Book" panose="020B0506050504020204" pitchFamily="34" charset="-52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6153277" y="12491769"/>
            <a:ext cx="4284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признак клока, определяющий край зоны консолидации</a:t>
            </a:r>
            <a:endParaRPr lang="en-US" sz="2800" dirty="0"/>
          </a:p>
        </p:txBody>
      </p:sp>
      <p:sp>
        <p:nvSpPr>
          <p:cNvPr id="60" name="Заголовок 2"/>
          <p:cNvSpPr txBox="1">
            <a:spLocks/>
          </p:cNvSpPr>
          <p:nvPr/>
        </p:nvSpPr>
        <p:spPr>
          <a:xfrm>
            <a:off x="22599678" y="15288158"/>
            <a:ext cx="4222516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30274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latin typeface="Oswald Light" panose="020B0604020202020204" charset="-52"/>
              </a:rPr>
              <a:t>ВЫВОД</a:t>
            </a:r>
            <a:endParaRPr lang="en-US" dirty="0">
              <a:latin typeface="Oswald Light" panose="020B0604020202020204" charset="-52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2155995" y="15989889"/>
            <a:ext cx="7665244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Oswald Ligh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Ультразвуковое исследование легких у новорожденных является эффективным методом диагностики патологий легочной системы в раннем возрасте. Оно </a:t>
            </a:r>
            <a:r>
              <a:rPr lang="ru-RU" sz="2400" dirty="0" err="1">
                <a:latin typeface="Oswald Ligh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неинвазивно</a:t>
            </a:r>
            <a:r>
              <a:rPr lang="ru-RU" sz="2400" dirty="0">
                <a:latin typeface="Oswald Ligh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, безопасно и позволяет получить детальную информацию о состоянии легких, что позволяет своевременно выявлять патологии и предпринимать необходимые меры по их лечению</a:t>
            </a:r>
            <a:endParaRPr lang="en-US" sz="2400" dirty="0">
              <a:latin typeface="Oswald Ligh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2" name="Picture 4" descr="Научный центр акушерства гинекологии и перинатологии , Алматы, Казахстан -  «18 дней в роддоме или мое мнение о НЦАГИП» | отзывы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9" t="37272" r="76081" b="30374"/>
          <a:stretch/>
        </p:blipFill>
        <p:spPr bwMode="auto">
          <a:xfrm>
            <a:off x="-176980" y="-22519"/>
            <a:ext cx="2256678" cy="23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угольник 62"/>
          <p:cNvSpPr/>
          <p:nvPr/>
        </p:nvSpPr>
        <p:spPr>
          <a:xfrm>
            <a:off x="17919559" y="20034377"/>
            <a:ext cx="151352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Резидент неонатолог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НЦАГиП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г.Алматы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Орымбеков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Н.М</a:t>
            </a:r>
          </a:p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Резидент неонатолог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НЦАГиП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г.Алматы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Багбаев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Б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303</Words>
  <Application>Microsoft Office PowerPoint</Application>
  <PresentationFormat>Произвольный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Oswald Light</vt:lpstr>
      <vt:lpstr>Roboto Condensed</vt:lpstr>
      <vt:lpstr>Times New Roman</vt:lpstr>
      <vt:lpstr>VTB Group Cond Book</vt:lpstr>
      <vt:lpstr>VTB Group Cond Light</vt:lpstr>
      <vt:lpstr>Wingdings 2</vt:lpstr>
      <vt:lpstr>HDOfficeLightV0</vt:lpstr>
      <vt:lpstr>Актуальность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Yulya Baklanova</dc:creator>
  <cp:lastModifiedBy>User</cp:lastModifiedBy>
  <cp:revision>16</cp:revision>
  <dcterms:created xsi:type="dcterms:W3CDTF">2017-10-02T13:44:20Z</dcterms:created>
  <dcterms:modified xsi:type="dcterms:W3CDTF">2023-03-22T10:09:39Z</dcterms:modified>
</cp:coreProperties>
</file>